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3" r:id="rId6"/>
  </p:sldIdLst>
  <p:sldSz cx="12192000" cy="6858000"/>
  <p:notesSz cx="6858000" cy="12192000"/>
  <p:embeddedFontLst>
    <p:embeddedFont>
      <p:font typeface="Montserrat" panose="00000500000000000000" pitchFamily="2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72" d="100"/>
          <a:sy n="72" d="100"/>
        </p:scale>
        <p:origin x="828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21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380905" y="4983157"/>
            <a:ext cx="12255610" cy="7801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6145"/>
              </a:lnSpc>
              <a:buNone/>
            </a:pPr>
            <a:r>
              <a:rPr lang="en-US" sz="4877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Présentation du service Optimag</a:t>
            </a:r>
            <a:endParaRPr lang="en-US" dirty="0"/>
          </a:p>
        </p:txBody>
      </p:sp>
      <p:sp>
        <p:nvSpPr>
          <p:cNvPr id="3" name="Object 2"/>
          <p:cNvSpPr/>
          <p:nvPr/>
        </p:nvSpPr>
        <p:spPr>
          <a:xfrm>
            <a:off x="380905" y="5778295"/>
            <a:ext cx="11585808" cy="7340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27"/>
              </a:lnSpc>
              <a:spcBef>
                <a:spcPts val="116"/>
              </a:spcBef>
              <a:buNone/>
            </a:pPr>
            <a:r>
              <a:rPr lang="en-US" sz="1530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 service propose des prestations d'accompagnement aux copropriétés pour leur permettre de voter l'installation d'équipements de téléphonie mobile en disposant des informations nécessaires. Les coûts associés au service </a:t>
            </a:r>
            <a:r>
              <a:rPr lang="en-US" sz="1530" dirty="0" err="1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sont</a:t>
            </a:r>
            <a:r>
              <a:rPr lang="en-US" sz="1530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au final </a:t>
            </a:r>
            <a:r>
              <a:rPr lang="en-US" sz="1530" dirty="0" err="1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supportés</a:t>
            </a:r>
            <a:r>
              <a:rPr lang="en-US" sz="1530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 l'opérateur.</a:t>
            </a:r>
            <a:endParaRPr lang="en-US" dirty="0"/>
          </a:p>
        </p:txBody>
      </p:sp>
      <p:sp>
        <p:nvSpPr>
          <p:cNvPr id="4" name="Object 3"/>
          <p:cNvSpPr/>
          <p:nvPr/>
        </p:nvSpPr>
        <p:spPr>
          <a:xfrm>
            <a:off x="0" y="0"/>
            <a:ext cx="12188952" cy="4761309"/>
          </a:xfrm>
          <a:prstGeom prst="rect">
            <a:avLst/>
          </a:prstGeom>
          <a:solidFill>
            <a:srgbClr val="11111F"/>
          </a:solidFill>
        </p:spPr>
        <p:txBody>
          <a:bodyPr/>
          <a:lstStyle/>
          <a:p>
            <a:endParaRPr lang="fr-FR"/>
          </a:p>
        </p:txBody>
      </p:sp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3"/>
          <a:srcRect t="17448" b="17448"/>
          <a:stretch/>
        </p:blipFill>
        <p:spPr>
          <a:xfrm>
            <a:off x="0" y="0"/>
            <a:ext cx="12188952" cy="47613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990369" y="385517"/>
            <a:ext cx="8339701" cy="1569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3213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amont de la convocation à </a:t>
            </a:r>
            <a:r>
              <a:rPr lang="en-US" sz="25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l'assemblée</a:t>
            </a: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5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générale</a:t>
            </a: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: </a:t>
            </a:r>
            <a:r>
              <a:rPr lang="en-US" sz="25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relecture</a:t>
            </a: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échanges et </a:t>
            </a:r>
            <a:r>
              <a:rPr lang="en-US" sz="255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informations</a:t>
            </a: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sur le bail proposé par l'opérateur</a:t>
            </a:r>
            <a:endParaRPr lang="en-US" dirty="0"/>
          </a:p>
        </p:txBody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9386" y="3147306"/>
            <a:ext cx="904649" cy="628493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1852149" y="4265657"/>
            <a:ext cx="3247213" cy="2304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44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Relecture du bail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7096130" y="4734387"/>
            <a:ext cx="3247213" cy="4265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Bef>
                <a:spcPts val="663"/>
              </a:spcBef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Explications de clauses</a:t>
            </a:r>
            <a:endParaRPr lang="en-US" dirty="0"/>
          </a:p>
        </p:txBody>
      </p:sp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00730" y="3046862"/>
            <a:ext cx="638015" cy="828468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6675832" y="4265657"/>
            <a:ext cx="4074729" cy="2304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44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Informations</a:t>
            </a:r>
            <a:r>
              <a:rPr lang="en-US" sz="144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sur le bail</a:t>
            </a: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6675832" y="4581987"/>
            <a:ext cx="4074729" cy="4265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Bef>
                <a:spcPts val="663"/>
              </a:spcBef>
              <a:buNone/>
            </a:pP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0" y="5932591"/>
            <a:ext cx="12188952" cy="923694"/>
          </a:xfrm>
          <a:prstGeom prst="rect">
            <a:avLst/>
          </a:prstGeom>
          <a:solidFill>
            <a:srgbClr val="E66922"/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Object 9"/>
          <p:cNvSpPr/>
          <p:nvPr/>
        </p:nvSpPr>
        <p:spPr>
          <a:xfrm>
            <a:off x="-95226" y="6249516"/>
            <a:ext cx="12379404" cy="287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268"/>
              </a:lnSpc>
              <a:buNone/>
            </a:pPr>
            <a:endParaRPr lang="en-US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FC882FA-C451-4613-ACB5-10C62A032380}"/>
              </a:ext>
            </a:extLst>
          </p:cNvPr>
          <p:cNvSpPr/>
          <p:nvPr/>
        </p:nvSpPr>
        <p:spPr>
          <a:xfrm>
            <a:off x="2004549" y="4734387"/>
            <a:ext cx="3247213" cy="4265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Bef>
                <a:spcPts val="663"/>
              </a:spcBef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Relecture et échanges sur le bail avant convocation à </a:t>
            </a:r>
            <a:r>
              <a:rPr lang="en-US" sz="1200" dirty="0" err="1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l'AG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476131" y="1995911"/>
            <a:ext cx="11246213" cy="4393766"/>
          </a:xfrm>
          <a:prstGeom prst="rect">
            <a:avLst/>
          </a:prstGeom>
          <a:solidFill>
            <a:srgbClr val="62A8BB"/>
          </a:solidFill>
        </p:spPr>
        <p:txBody>
          <a:bodyPr/>
          <a:lstStyle/>
          <a:p>
            <a:endParaRPr lang="fr-FR"/>
          </a:p>
        </p:txBody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/>
          <a:srcRect t="21016" b="21016"/>
          <a:stretch/>
        </p:blipFill>
        <p:spPr>
          <a:xfrm>
            <a:off x="476131" y="1995911"/>
            <a:ext cx="11246213" cy="4393766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99986" y="148447"/>
            <a:ext cx="11988977" cy="509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3188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Création d’une page internet dédiée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99987" y="658353"/>
            <a:ext cx="11988977" cy="7679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016"/>
              </a:lnSpc>
              <a:spcBef>
                <a:spcPts val="836"/>
              </a:spcBef>
              <a:buNone/>
            </a:pP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création d'une page internet dédiée sur le site antennes-relais.fr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ainsi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que les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réponses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aux questions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engendrent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des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coûts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qui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seront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répercutés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au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niveau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du bail via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l’ajout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d’un droit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d’entrée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formule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équivalement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 Ce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montant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payé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directement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l’opérateur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à la Copropriété sera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reversé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à IMMONETIC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40" dirty="0" err="1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</a:t>
            </a:r>
            <a:r>
              <a:rPr lang="en-US" sz="144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vote favorable Cette page permettra aux copropriétaires de poser leurs questions et d'obtenir des réponses adaptées au projet sur leur copropriété. Elle permet en outre d'accéder à une source documentaire.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026376" y="362827"/>
            <a:ext cx="8136200" cy="10198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3188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Transmission du projet de résolution pour la convocation en AG</a:t>
            </a:r>
            <a:endParaRPr lang="en-US" dirty="0"/>
          </a:p>
        </p:txBody>
      </p:sp>
      <p:sp>
        <p:nvSpPr>
          <p:cNvPr id="3" name="Object 2"/>
          <p:cNvSpPr/>
          <p:nvPr/>
        </p:nvSpPr>
        <p:spPr>
          <a:xfrm>
            <a:off x="476131" y="2037840"/>
            <a:ext cx="5523119" cy="2075931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  <p:txBody>
          <a:bodyPr/>
          <a:lstStyle/>
          <a:p>
            <a:endParaRPr lang="fr-FR"/>
          </a:p>
        </p:txBody>
      </p:sp>
      <p:sp>
        <p:nvSpPr>
          <p:cNvPr id="4" name="Object 3"/>
          <p:cNvSpPr/>
          <p:nvPr/>
        </p:nvSpPr>
        <p:spPr>
          <a:xfrm>
            <a:off x="761810" y="2254629"/>
            <a:ext cx="5551687" cy="31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442"/>
              </a:lnSpc>
              <a:buNone/>
            </a:pPr>
            <a:r>
              <a:rPr lang="en-US" sz="1938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Coût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495175" y="2703829"/>
            <a:ext cx="5551687" cy="75972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95"/>
              </a:lnSpc>
              <a:spcBef>
                <a:spcPts val="1074"/>
              </a:spcBef>
              <a:buNone/>
            </a:pPr>
            <a:r>
              <a:rPr lang="en-US" sz="1425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transmission du projet de résolution pour la convocation en AG est gratuite dans le cadre du service Optimag.</a:t>
            </a:r>
            <a:endParaRPr lang="en-US" dirty="0"/>
          </a:p>
        </p:txBody>
      </p:sp>
      <p:sp>
        <p:nvSpPr>
          <p:cNvPr id="6" name="Object 5"/>
          <p:cNvSpPr/>
          <p:nvPr/>
        </p:nvSpPr>
        <p:spPr>
          <a:xfrm>
            <a:off x="6189702" y="2037840"/>
            <a:ext cx="5523119" cy="2075931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  <p:txBody>
          <a:bodyPr/>
          <a:lstStyle/>
          <a:p>
            <a:endParaRPr lang="fr-FR"/>
          </a:p>
        </p:txBody>
      </p:sp>
      <p:sp>
        <p:nvSpPr>
          <p:cNvPr id="7" name="Object 6"/>
          <p:cNvSpPr/>
          <p:nvPr/>
        </p:nvSpPr>
        <p:spPr>
          <a:xfrm>
            <a:off x="6475381" y="2254629"/>
            <a:ext cx="5551687" cy="31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442"/>
              </a:lnSpc>
              <a:buNone/>
            </a:pPr>
            <a:r>
              <a:rPr lang="en-US" sz="1938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Modalités</a:t>
            </a: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6237314" y="2703182"/>
            <a:ext cx="5551687" cy="10129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95"/>
              </a:lnSpc>
              <a:spcBef>
                <a:spcPts val="1074"/>
              </a:spcBef>
              <a:buNone/>
            </a:pPr>
            <a:r>
              <a:rPr lang="en-US" sz="1425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projet de résolution comprend un QR code spécifique, un lien internet et un numéro de téléphone qui permet aux copropriétaires d'accéder au service Optimag à réception de la convocation en AG.</a:t>
            </a: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476131" y="4304224"/>
            <a:ext cx="5523119" cy="2075931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  <p:txBody>
          <a:bodyPr/>
          <a:lstStyle/>
          <a:p>
            <a:endParaRPr lang="fr-FR"/>
          </a:p>
        </p:txBody>
      </p:sp>
      <p:sp>
        <p:nvSpPr>
          <p:cNvPr id="10" name="Object 9"/>
          <p:cNvSpPr/>
          <p:nvPr/>
        </p:nvSpPr>
        <p:spPr>
          <a:xfrm>
            <a:off x="761810" y="4521012"/>
            <a:ext cx="5551687" cy="31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442"/>
              </a:lnSpc>
              <a:buNone/>
            </a:pPr>
            <a:r>
              <a:rPr lang="en-US" sz="1938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Objectif</a:t>
            </a:r>
            <a:endParaRPr lang="en-US" dirty="0"/>
          </a:p>
        </p:txBody>
      </p:sp>
      <p:sp>
        <p:nvSpPr>
          <p:cNvPr id="11" name="Object 10"/>
          <p:cNvSpPr/>
          <p:nvPr/>
        </p:nvSpPr>
        <p:spPr>
          <a:xfrm>
            <a:off x="576117" y="4977485"/>
            <a:ext cx="5551687" cy="5064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95"/>
              </a:lnSpc>
              <a:spcBef>
                <a:spcPts val="1074"/>
              </a:spcBef>
              <a:buNone/>
            </a:pPr>
            <a:r>
              <a:rPr lang="en-US" sz="1425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Faciliter l'accès des copropriétaires aux informations sur le projet soumis au vote en assemblée générale.</a:t>
            </a:r>
            <a:endParaRPr lang="en-US" dirty="0"/>
          </a:p>
        </p:txBody>
      </p:sp>
      <p:sp>
        <p:nvSpPr>
          <p:cNvPr id="12" name="Object 11"/>
          <p:cNvSpPr/>
          <p:nvPr/>
        </p:nvSpPr>
        <p:spPr>
          <a:xfrm>
            <a:off x="6189702" y="4304224"/>
            <a:ext cx="5523119" cy="2075931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  <p:txBody>
          <a:bodyPr/>
          <a:lstStyle/>
          <a:p>
            <a:endParaRPr lang="fr-FR"/>
          </a:p>
        </p:txBody>
      </p:sp>
      <p:sp>
        <p:nvSpPr>
          <p:cNvPr id="13" name="Object 12"/>
          <p:cNvSpPr/>
          <p:nvPr/>
        </p:nvSpPr>
        <p:spPr>
          <a:xfrm>
            <a:off x="6475381" y="4521012"/>
            <a:ext cx="5551687" cy="3100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442"/>
              </a:lnSpc>
              <a:buNone/>
            </a:pPr>
            <a:r>
              <a:rPr lang="en-US" sz="1938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Avantage</a:t>
            </a:r>
            <a:endParaRPr lang="en-US" dirty="0"/>
          </a:p>
        </p:txBody>
      </p:sp>
      <p:sp>
        <p:nvSpPr>
          <p:cNvPr id="14" name="Object 13"/>
          <p:cNvSpPr/>
          <p:nvPr/>
        </p:nvSpPr>
        <p:spPr>
          <a:xfrm>
            <a:off x="6313497" y="4970212"/>
            <a:ext cx="5551687" cy="5064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95"/>
              </a:lnSpc>
              <a:spcBef>
                <a:spcPts val="1074"/>
              </a:spcBef>
              <a:buNone/>
            </a:pPr>
            <a:r>
              <a:rPr lang="en-US" sz="1425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Permettre une meilleure compréhension du projet par les copropriétaires en amont du vote en AG.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362827"/>
            <a:ext cx="12188952" cy="509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3188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cas de vote défavorable du projet à l’AG</a:t>
            </a:r>
            <a:endParaRPr lang="en-US" dirty="0"/>
          </a:p>
        </p:txBody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6339" y="2505713"/>
            <a:ext cx="771332" cy="771332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1427917" y="3702156"/>
            <a:ext cx="4095678" cy="2304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440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Aucun frais pour l'opérateur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1427917" y="4018486"/>
            <a:ext cx="4095678" cy="4265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Bef>
                <a:spcPts val="663"/>
              </a:spcBef>
              <a:buNone/>
            </a:pPr>
            <a:r>
              <a:rPr lang="en-US" sz="120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L'opérateur n'aura pas à payer de frais si le projet est rejeté par l'assemblée générale.</a:t>
            </a:r>
            <a:endParaRPr lang="en-US" dirty="0"/>
          </a:p>
        </p:txBody>
      </p:sp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7979" y="2360643"/>
            <a:ext cx="885604" cy="1066533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6770106" y="3702156"/>
            <a:ext cx="3886181" cy="23040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440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Aucun frais pour les copropriétaires</a:t>
            </a: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6770106" y="4018486"/>
            <a:ext cx="3886181" cy="4265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Bef>
                <a:spcPts val="663"/>
              </a:spcBef>
              <a:buNone/>
            </a:pPr>
            <a:r>
              <a:rPr lang="en-US" sz="1200" dirty="0">
                <a:solidFill>
                  <a:srgbClr val="5A5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syndicat des copropriétaires n'aura pas non plus à supporter de coûts.</a:t>
            </a: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0" y="5637390"/>
            <a:ext cx="12188952" cy="1218895"/>
          </a:xfrm>
          <a:prstGeom prst="rect">
            <a:avLst/>
          </a:prstGeom>
          <a:solidFill>
            <a:srgbClr val="E66922"/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Object 9"/>
          <p:cNvSpPr/>
          <p:nvPr/>
        </p:nvSpPr>
        <p:spPr>
          <a:xfrm>
            <a:off x="2005999" y="5698119"/>
            <a:ext cx="8176954" cy="57582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268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cas de rejet du projet par l'assemblée générale, ni l'opérateur ni les copropriétaires n'auront de frais à leur charge. Il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s’agit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d’un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risque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assumé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Immonetic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pour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être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intermédiaire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8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confiance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entre les parties.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362</Words>
  <Application>Microsoft Office PowerPoint</Application>
  <PresentationFormat>Grand écran</PresentationFormat>
  <Paragraphs>29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du service Optimag</dc:title>
  <dc:subject>Présentation du service Optimag</dc:subject>
  <dc:creator>fmartin@antennes-relais.fr</dc:creator>
  <cp:lastModifiedBy>antennes relais</cp:lastModifiedBy>
  <cp:revision>3</cp:revision>
  <dcterms:created xsi:type="dcterms:W3CDTF">2024-02-16T16:53:49Z</dcterms:created>
  <dcterms:modified xsi:type="dcterms:W3CDTF">2024-11-27T10:44:25Z</dcterms:modified>
</cp:coreProperties>
</file>